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24384000" cy="13716000"/>
  <p:notesSz cx="6858000" cy="9144000"/>
  <p:embeddedFontLst>
    <p:embeddedFont>
      <p:font typeface="Inter" panose="020B0604020202020204" charset="0"/>
      <p:regular r:id="rId19"/>
      <p:bold r:id="rId20"/>
    </p:embeddedFont>
    <p:embeddedFont>
      <p:font typeface="Lemon" panose="020B0604020202020204" charset="0"/>
      <p:regular r:id="rId21"/>
    </p:embeddedFon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Humnst777 BT" panose="020B0603030504020204" pitchFamily="3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1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68754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5679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973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8921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5732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2005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3119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2057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6045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281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2837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3165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2778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9321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5564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434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780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body" idx="1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300"/>
              <a:buFont typeface="Arial"/>
              <a:buNone/>
              <a:defRPr sz="33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>
            <a:spLocks noGrp="1"/>
          </p:cNvSpPr>
          <p:nvPr>
            <p:ph type="pic" idx="2"/>
          </p:nvPr>
        </p:nvSpPr>
        <p:spPr>
          <a:xfrm>
            <a:off x="12382500" y="-1206500"/>
            <a:ext cx="12103100" cy="16140313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3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Live Video Small">
  <p:cSld name="Title, Bullets &amp; Live Video Small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Live Video Large">
  <p:cSld name="Title, Bullets &amp; Live Video Larg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206496" y="39116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0"/>
              </a:spcBef>
              <a:spcAft>
                <a:spcPts val="0"/>
              </a:spcAft>
              <a:buClr>
                <a:srgbClr val="52575F"/>
              </a:buClr>
              <a:buSzPts val="5000"/>
              <a:buFont typeface="Arial"/>
              <a:buNone/>
              <a:defRPr sz="5000"/>
            </a:lvl1pPr>
            <a:lvl2pPr marL="914400" lvl="1" indent="-228600" algn="l">
              <a:lnSpc>
                <a:spcPct val="100000"/>
              </a:lnSpc>
              <a:spcBef>
                <a:spcPts val="6000"/>
              </a:spcBef>
              <a:spcAft>
                <a:spcPts val="0"/>
              </a:spcAft>
              <a:buClr>
                <a:srgbClr val="52575F"/>
              </a:buClr>
              <a:buSzPts val="5000"/>
              <a:buFont typeface="Arial"/>
              <a:buNone/>
              <a:defRPr sz="5000"/>
            </a:lvl2pPr>
            <a:lvl3pPr marL="1371600" lvl="2" indent="-228600" algn="l">
              <a:lnSpc>
                <a:spcPct val="100000"/>
              </a:lnSpc>
              <a:spcBef>
                <a:spcPts val="6000"/>
              </a:spcBef>
              <a:spcAft>
                <a:spcPts val="0"/>
              </a:spcAft>
              <a:buClr>
                <a:srgbClr val="52575F"/>
              </a:buClr>
              <a:buSzPts val="5000"/>
              <a:buFont typeface="Arial"/>
              <a:buNone/>
              <a:defRPr sz="5000"/>
            </a:lvl3pPr>
            <a:lvl4pPr marL="1828800" lvl="3" indent="-228600" algn="l">
              <a:lnSpc>
                <a:spcPct val="100000"/>
              </a:lnSpc>
              <a:spcBef>
                <a:spcPts val="6000"/>
              </a:spcBef>
              <a:spcAft>
                <a:spcPts val="0"/>
              </a:spcAft>
              <a:buClr>
                <a:srgbClr val="52575F"/>
              </a:buClr>
              <a:buSzPts val="5000"/>
              <a:buFont typeface="Arial"/>
              <a:buNone/>
              <a:defRPr sz="5000"/>
            </a:lvl4pPr>
            <a:lvl5pPr marL="2286000" lvl="4" indent="-228600" algn="l">
              <a:lnSpc>
                <a:spcPct val="100000"/>
              </a:lnSpc>
              <a:spcBef>
                <a:spcPts val="6000"/>
              </a:spcBef>
              <a:spcAft>
                <a:spcPts val="0"/>
              </a:spcAft>
              <a:buClr>
                <a:srgbClr val="52575F"/>
              </a:buClr>
              <a:buSzPts val="5000"/>
              <a:buFont typeface="Arial"/>
              <a:buNone/>
              <a:defRPr sz="5000"/>
            </a:lvl5pPr>
            <a:lvl6pPr marL="2743200" lvl="5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Fact">
  <p:cSld name="Big Fac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5000"/>
              <a:buFont typeface="Arial"/>
              <a:buNone/>
              <a:defRPr sz="350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5000"/>
              <a:buFont typeface="Arial"/>
              <a:buNone/>
              <a:defRPr sz="35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5000"/>
              <a:buFont typeface="Arial"/>
              <a:buNone/>
              <a:defRPr sz="35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5000"/>
              <a:buFont typeface="Arial"/>
              <a:buNone/>
              <a:defRPr sz="35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5000"/>
              <a:buFont typeface="Arial"/>
              <a:buNone/>
              <a:defRPr sz="35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>
            <a:spLocks noGrp="1"/>
          </p:cNvSpPr>
          <p:nvPr>
            <p:ph type="pic" idx="2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8"/>
          <p:cNvSpPr>
            <a:spLocks noGrp="1"/>
          </p:cNvSpPr>
          <p:nvPr>
            <p:ph type="pic" idx="3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8"/>
          <p:cNvSpPr>
            <a:spLocks noGrp="1"/>
          </p:cNvSpPr>
          <p:nvPr>
            <p:ph type="pic" idx="4"/>
          </p:nvPr>
        </p:nvSpPr>
        <p:spPr>
          <a:xfrm>
            <a:off x="14621933" y="3632200"/>
            <a:ext cx="9677401" cy="645725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>
            <a:spLocks noGrp="1"/>
          </p:cNvSpPr>
          <p:nvPr>
            <p:ph type="pic" idx="2"/>
          </p:nvPr>
        </p:nvSpPr>
        <p:spPr>
          <a:xfrm>
            <a:off x="0" y="-1270000"/>
            <a:ext cx="24384000" cy="162560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Statem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2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9300"/>
              <a:buFont typeface="Arial"/>
              <a:buNone/>
              <a:defRPr sz="93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9300"/>
              <a:buFont typeface="Arial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9300"/>
              <a:buFont typeface="Arial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9300"/>
              <a:buFont typeface="Arial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9300"/>
              <a:buFont typeface="Arial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">
  <p:cSld name="Title &amp; Photo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>
            <a:spLocks noGrp="1"/>
          </p:cNvSpPr>
          <p:nvPr>
            <p:ph type="pic" idx="2"/>
          </p:nvPr>
        </p:nvSpPr>
        <p:spPr>
          <a:xfrm>
            <a:off x="0" y="-5397500"/>
            <a:ext cx="27190700" cy="20393025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300"/>
              <a:buFont typeface="Arial"/>
              <a:buNone/>
              <a:defRPr sz="33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3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 Alt">
  <p:cSld name="Title &amp; Photo Al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11569700" y="0"/>
            <a:ext cx="13716000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000"/>
              <a:buFont typeface="Arial"/>
              <a:buNone/>
              <a:defRPr sz="10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482600" algn="l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82600" algn="l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82600" algn="l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82600" algn="l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82600" algn="l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82600" algn="l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82600" algn="l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82600" algn="l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82600" algn="l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9914950" y="9942620"/>
            <a:ext cx="4251461" cy="660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409"/>
              <a:buFont typeface="Arial"/>
              <a:buNone/>
            </a:pPr>
            <a:r>
              <a:rPr lang="en-US" sz="2409"/>
              <a:t>Sagar Prakash Barad, 2011137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ctrTitle" idx="4294967295"/>
          </p:nvPr>
        </p:nvSpPr>
        <p:spPr>
          <a:xfrm>
            <a:off x="1206498" y="-738699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0920"/>
              <a:buFont typeface="Arial"/>
              <a:buNone/>
            </a:pPr>
            <a:r>
              <a:rPr lang="en-US" sz="1092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Physics-Informed Neural Networks for Hyperbolic Conservation Laws</a:t>
            </a:r>
            <a:endParaRPr/>
          </a:p>
        </p:txBody>
      </p:sp>
      <p:sp>
        <p:nvSpPr>
          <p:cNvPr id="88" name="Google Shape;88;p19"/>
          <p:cNvSpPr txBox="1"/>
          <p:nvPr/>
        </p:nvSpPr>
        <p:spPr>
          <a:xfrm>
            <a:off x="10515600" y="9118567"/>
            <a:ext cx="2608466" cy="660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300"/>
              <a:buFont typeface="Inter"/>
              <a:buNone/>
            </a:pPr>
            <a:r>
              <a:rPr lang="en-US" sz="3300" b="0" i="0" u="none" strike="noStrike" cap="none" dirty="0" smtClean="0">
                <a:solidFill>
                  <a:srgbClr val="52575F"/>
                </a:solidFill>
                <a:latin typeface="Humnst777 BT" panose="020B0603030504020204" pitchFamily="34" charset="0"/>
                <a:ea typeface="Inter"/>
                <a:cs typeface="Inter"/>
                <a:sym typeface="Inter"/>
              </a:rPr>
              <a:t>Presented</a:t>
            </a:r>
            <a:r>
              <a:rPr lang="en-US" sz="3300" b="0" i="0" u="none" strike="noStrike" cap="none" dirty="0" smtClean="0">
                <a:solidFill>
                  <a:srgbClr val="52575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300" b="0" i="0" u="none" strike="noStrike" cap="none" dirty="0">
                <a:solidFill>
                  <a:srgbClr val="52575F"/>
                </a:solidFill>
                <a:latin typeface="Inter"/>
                <a:ea typeface="Inter"/>
                <a:cs typeface="Inter"/>
                <a:sym typeface="Inter"/>
              </a:rPr>
              <a:t>by</a:t>
            </a:r>
            <a:endParaRPr dirty="0"/>
          </a:p>
        </p:txBody>
      </p:sp>
      <p:sp>
        <p:nvSpPr>
          <p:cNvPr id="89" name="Google Shape;89;p19"/>
          <p:cNvSpPr txBox="1"/>
          <p:nvPr/>
        </p:nvSpPr>
        <p:spPr>
          <a:xfrm>
            <a:off x="10307814" y="10959021"/>
            <a:ext cx="3465733" cy="660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 fontScale="70000" lnSpcReduction="2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300"/>
              <a:buFont typeface="Inter"/>
              <a:buNone/>
            </a:pPr>
            <a:r>
              <a:rPr lang="en-US" sz="3300" b="0" i="0" u="none" strike="noStrike" cap="none" dirty="0">
                <a:solidFill>
                  <a:srgbClr val="52575F"/>
                </a:solidFill>
                <a:latin typeface="Inter"/>
                <a:ea typeface="Inter"/>
                <a:cs typeface="Inter"/>
                <a:sym typeface="Inter"/>
              </a:rPr>
              <a:t>Under the Supervision of </a:t>
            </a:r>
            <a:endParaRPr dirty="0"/>
          </a:p>
        </p:txBody>
      </p:sp>
      <p:sp>
        <p:nvSpPr>
          <p:cNvPr id="90" name="Google Shape;90;p19"/>
          <p:cNvSpPr txBox="1"/>
          <p:nvPr/>
        </p:nvSpPr>
        <p:spPr>
          <a:xfrm>
            <a:off x="9492172" y="10718178"/>
            <a:ext cx="5029674" cy="2006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300"/>
              <a:buFont typeface="Arial"/>
              <a:buNone/>
            </a:pPr>
            <a:r>
              <a:rPr lang="en-US" sz="3300" dirty="0" smtClean="0">
                <a:solidFill>
                  <a:srgbClr val="52575F"/>
                </a:solidFill>
              </a:rPr>
              <a:t>Dr. </a:t>
            </a:r>
            <a:r>
              <a:rPr lang="en-US" sz="3300" b="0" i="0" u="none" strike="noStrike" cap="none" dirty="0" smtClean="0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Victor </a:t>
            </a:r>
            <a:r>
              <a:rPr lang="en-US" sz="3300" b="0" i="0" u="none" strike="noStrike" cap="none" dirty="0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Roy &amp; </a:t>
            </a:r>
            <a:r>
              <a:rPr lang="en-US" sz="3300" b="0" i="0" u="none" strike="noStrike" cap="none" dirty="0" smtClean="0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Dr. </a:t>
            </a:r>
            <a:r>
              <a:rPr lang="en-US" sz="3300" b="0" i="0" u="none" strike="noStrike" cap="none" dirty="0" err="1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Subhasish</a:t>
            </a:r>
            <a:r>
              <a:rPr lang="en-US" sz="3300" b="0" i="0" u="none" strike="noStrike" cap="none" dirty="0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00" b="0" i="0" u="none" strike="noStrike" cap="none" dirty="0" err="1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Basak</a:t>
            </a:r>
            <a:endParaRPr dirty="0"/>
          </a:p>
        </p:txBody>
      </p:sp>
      <p:pic>
        <p:nvPicPr>
          <p:cNvPr id="91" name="Google Shape;91;p19" descr="Screenshot 2024-04-22 at 8.35.37 AM.png"/>
          <p:cNvPicPr preferRelativeResize="0"/>
          <p:nvPr/>
        </p:nvPicPr>
        <p:blipFill rotWithShape="1">
          <a:blip r:embed="rId3">
            <a:alphaModFix/>
          </a:blip>
          <a:srcRect l="2388" t="3401" r="2387" b="3400"/>
          <a:stretch/>
        </p:blipFill>
        <p:spPr>
          <a:xfrm>
            <a:off x="9041819" y="4177421"/>
            <a:ext cx="5997724" cy="467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body" idx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12000"/>
              <a:buFont typeface="Arial"/>
              <a:buNone/>
            </a:pPr>
            <a:r>
              <a:rPr lang="en-US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/>
        </p:nvSpPr>
        <p:spPr>
          <a:xfrm>
            <a:off x="264672" y="327195"/>
            <a:ext cx="4421125" cy="76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Burger’s Equation</a:t>
            </a:r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14697324" y="817564"/>
            <a:ext cx="2857948" cy="44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400"/>
              <a:buFont typeface="Lemon"/>
              <a:buNone/>
            </a:pPr>
            <a:r>
              <a:rPr lang="en-US" sz="2400" b="0" i="0" u="none" strike="noStrike" cap="none">
                <a:solidFill>
                  <a:srgbClr val="52575F"/>
                </a:solidFill>
                <a:latin typeface="Lemon"/>
                <a:ea typeface="Lemon"/>
                <a:cs typeface="Lemon"/>
                <a:sym typeface="Lemon"/>
              </a:rPr>
              <a:t>Forward Problem</a:t>
            </a:r>
            <a:endParaRPr/>
          </a:p>
        </p:txBody>
      </p:sp>
      <p:pic>
        <p:nvPicPr>
          <p:cNvPr id="205" name="Google Shape;205;p29" descr="burgers_inference_cplot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24852" y="1887179"/>
            <a:ext cx="8202892" cy="4580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 descr="burgers_identification_slices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8323" y="7092914"/>
            <a:ext cx="16340971" cy="541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 descr="Screenshot 2024-04-22 at 11.33.27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5233" y="1493131"/>
            <a:ext cx="2590801" cy="109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/>
        </p:nvSpPr>
        <p:spPr>
          <a:xfrm>
            <a:off x="264672" y="327195"/>
            <a:ext cx="4421125" cy="76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Burger’s Equation</a:t>
            </a: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14129815" y="1102137"/>
            <a:ext cx="2857947" cy="44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400"/>
              <a:buFont typeface="Lemon"/>
              <a:buNone/>
            </a:pPr>
            <a:r>
              <a:rPr lang="en-US" sz="2400" b="0" i="0" u="none" strike="noStrike" cap="none">
                <a:solidFill>
                  <a:srgbClr val="52575F"/>
                </a:solidFill>
                <a:latin typeface="Lemon"/>
                <a:ea typeface="Lemon"/>
                <a:cs typeface="Lemon"/>
                <a:sym typeface="Lemon"/>
              </a:rPr>
              <a:t>Inverse Problem</a:t>
            </a:r>
            <a:endParaRPr/>
          </a:p>
        </p:txBody>
      </p:sp>
      <p:pic>
        <p:nvPicPr>
          <p:cNvPr id="214" name="Google Shape;214;p30" descr="burgers_identification_slices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0743" y="2204467"/>
            <a:ext cx="16340972" cy="541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 descr="burgers_identification_cplot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3873" y="8272298"/>
            <a:ext cx="8459370" cy="4723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 descr="burgers_tabl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19010" y="9620790"/>
            <a:ext cx="9763611" cy="1618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 descr="Screenshot 2024-04-22 at 11.33.27 A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5233" y="1493131"/>
            <a:ext cx="2590801" cy="109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/>
        </p:nvSpPr>
        <p:spPr>
          <a:xfrm>
            <a:off x="264672" y="327195"/>
            <a:ext cx="7037325" cy="76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Euler Gas Equation (1D &amp; 2D)</a:t>
            </a:r>
            <a:endParaRPr/>
          </a:p>
        </p:txBody>
      </p:sp>
      <p:sp>
        <p:nvSpPr>
          <p:cNvPr id="223" name="Google Shape;223;p31"/>
          <p:cNvSpPr txBox="1"/>
          <p:nvPr/>
        </p:nvSpPr>
        <p:spPr>
          <a:xfrm>
            <a:off x="2892348" y="3147033"/>
            <a:ext cx="3223767" cy="44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400"/>
              <a:buFont typeface="Lemon"/>
              <a:buNone/>
            </a:pPr>
            <a:r>
              <a:rPr lang="en-US" sz="2400" b="0" i="0" u="none" strike="noStrike" cap="none">
                <a:solidFill>
                  <a:srgbClr val="52575F"/>
                </a:solidFill>
                <a:latin typeface="Lemon"/>
                <a:ea typeface="Lemon"/>
                <a:cs typeface="Lemon"/>
                <a:sym typeface="Lemon"/>
              </a:rPr>
              <a:t>1D Sod Shock-Tube</a:t>
            </a:r>
            <a:endParaRPr/>
          </a:p>
        </p:txBody>
      </p:sp>
      <p:pic>
        <p:nvPicPr>
          <p:cNvPr id="224" name="Google Shape;224;p31" descr="Screenshot 2024-04-22 at 11.37.2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7302" y="4265731"/>
            <a:ext cx="6311901" cy="10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 descr="Screenshot 2024-04-22 at 11.36.24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80843" y="6201961"/>
            <a:ext cx="4610101" cy="105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 descr="Screenshot 2024-04-22 at 11.36.33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35001" y="7723227"/>
            <a:ext cx="4089401" cy="157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/>
        </p:nvSpPr>
        <p:spPr>
          <a:xfrm>
            <a:off x="16385985" y="1122264"/>
            <a:ext cx="3589587" cy="44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400"/>
              <a:buFont typeface="Lemon"/>
              <a:buNone/>
            </a:pPr>
            <a:r>
              <a:rPr lang="en-US" sz="2400" b="0" i="0" u="none" strike="noStrike" cap="none">
                <a:solidFill>
                  <a:srgbClr val="52575F"/>
                </a:solidFill>
                <a:latin typeface="Lemon"/>
                <a:ea typeface="Lemon"/>
                <a:cs typeface="Lemon"/>
                <a:sym typeface="Lemon"/>
              </a:rPr>
              <a:t>2D Liksa Shock-Tube</a:t>
            </a:r>
            <a:endParaRPr/>
          </a:p>
        </p:txBody>
      </p:sp>
      <p:pic>
        <p:nvPicPr>
          <p:cNvPr id="228" name="Google Shape;228;p31" descr="Screenshot 2024-04-22 at 11.37.27 A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577565" y="1649531"/>
            <a:ext cx="8712201" cy="631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 descr="Screenshot 2024-04-22 at 11.36.46 AM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685358" y="8044197"/>
            <a:ext cx="5740401" cy="113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 descr="Screenshot 2024-04-22 at 11.36.54 AM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165585" y="10192201"/>
            <a:ext cx="1689101" cy="171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 descr="Screenshot 2024-04-22 at 11.37.02 AM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303738" y="10211251"/>
            <a:ext cx="2209801" cy="167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 descr="Screenshot 2024-04-22 at 11.37.09 AM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962592" y="10204901"/>
            <a:ext cx="2235201" cy="168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/>
        </p:nvSpPr>
        <p:spPr>
          <a:xfrm>
            <a:off x="264672" y="327195"/>
            <a:ext cx="5775453" cy="76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Euler Gas Equation (1D)</a:t>
            </a:r>
            <a:endParaRPr/>
          </a:p>
        </p:txBody>
      </p:sp>
      <p:sp>
        <p:nvSpPr>
          <p:cNvPr id="238" name="Google Shape;238;p32"/>
          <p:cNvSpPr txBox="1"/>
          <p:nvPr/>
        </p:nvSpPr>
        <p:spPr>
          <a:xfrm>
            <a:off x="318000" y="1215348"/>
            <a:ext cx="1621159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400"/>
              <a:buFont typeface="Lemon"/>
              <a:buNone/>
            </a:pPr>
            <a:r>
              <a:rPr lang="en-US" sz="2400" b="0" i="0" u="none" strike="noStrike" cap="none" dirty="0">
                <a:solidFill>
                  <a:srgbClr val="52575F"/>
                </a:solidFill>
                <a:latin typeface="Lemon"/>
                <a:ea typeface="Lemon"/>
                <a:cs typeface="Lemon"/>
                <a:sym typeface="Lemon"/>
              </a:rPr>
              <a:t>Results</a:t>
            </a:r>
            <a:endParaRPr dirty="0"/>
          </a:p>
        </p:txBody>
      </p:sp>
      <p:pic>
        <p:nvPicPr>
          <p:cNvPr id="239" name="Google Shape;239;p32" descr="Screenshot 2024-04-22 at 11.42.0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7949" y="1289049"/>
            <a:ext cx="14008101" cy="1113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/>
        </p:nvSpPr>
        <p:spPr>
          <a:xfrm>
            <a:off x="264672" y="342961"/>
            <a:ext cx="5862321" cy="76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Euler Gas Equation (2D)</a:t>
            </a:r>
            <a:endParaRPr/>
          </a:p>
        </p:txBody>
      </p:sp>
      <p:sp>
        <p:nvSpPr>
          <p:cNvPr id="245" name="Google Shape;245;p33"/>
          <p:cNvSpPr txBox="1"/>
          <p:nvPr/>
        </p:nvSpPr>
        <p:spPr>
          <a:xfrm>
            <a:off x="318000" y="1207465"/>
            <a:ext cx="160539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400"/>
              <a:buFont typeface="Lemon"/>
              <a:buNone/>
            </a:pPr>
            <a:r>
              <a:rPr lang="en-US" sz="2400" b="0" i="0" u="none" strike="noStrike" cap="none" dirty="0">
                <a:solidFill>
                  <a:srgbClr val="52575F"/>
                </a:solidFill>
                <a:latin typeface="Lemon"/>
                <a:ea typeface="Lemon"/>
                <a:cs typeface="Lemon"/>
                <a:sym typeface="Lemon"/>
              </a:rPr>
              <a:t>Results</a:t>
            </a:r>
            <a:endParaRPr dirty="0"/>
          </a:p>
        </p:txBody>
      </p:sp>
      <p:grpSp>
        <p:nvGrpSpPr>
          <p:cNvPr id="246" name="Google Shape;246;p33"/>
          <p:cNvGrpSpPr/>
          <p:nvPr/>
        </p:nvGrpSpPr>
        <p:grpSpPr>
          <a:xfrm>
            <a:off x="33236" y="1404603"/>
            <a:ext cx="13049673" cy="11379202"/>
            <a:chOff x="0" y="0"/>
            <a:chExt cx="13049672" cy="11379200"/>
          </a:xfrm>
        </p:grpSpPr>
        <p:pic>
          <p:nvPicPr>
            <p:cNvPr id="247" name="Google Shape;247;p33" descr="image3.png"/>
            <p:cNvPicPr preferRelativeResize="0"/>
            <p:nvPr/>
          </p:nvPicPr>
          <p:blipFill rotWithShape="1">
            <a:blip r:embed="rId3">
              <a:alphaModFix/>
            </a:blip>
            <a:srcRect l="4060" r="4060"/>
            <a:stretch/>
          </p:blipFill>
          <p:spPr>
            <a:xfrm>
              <a:off x="0" y="0"/>
              <a:ext cx="13049672" cy="107599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33"/>
            <p:cNvSpPr/>
            <p:nvPr/>
          </p:nvSpPr>
          <p:spPr>
            <a:xfrm>
              <a:off x="0" y="10836147"/>
              <a:ext cx="13049672" cy="5430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75F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52575F"/>
                  </a:solidFill>
                  <a:latin typeface="Arial"/>
                  <a:ea typeface="Arial"/>
                  <a:cs typeface="Arial"/>
                  <a:sym typeface="Arial"/>
                </a:rPr>
                <a:t>Caption</a:t>
              </a:r>
              <a:endParaRPr/>
            </a:p>
          </p:txBody>
        </p:sp>
      </p:grpSp>
      <p:grpSp>
        <p:nvGrpSpPr>
          <p:cNvPr id="249" name="Google Shape;249;p33"/>
          <p:cNvGrpSpPr/>
          <p:nvPr/>
        </p:nvGrpSpPr>
        <p:grpSpPr>
          <a:xfrm>
            <a:off x="13259655" y="2661228"/>
            <a:ext cx="11142051" cy="9377808"/>
            <a:chOff x="0" y="0"/>
            <a:chExt cx="11142049" cy="9377806"/>
          </a:xfrm>
        </p:grpSpPr>
        <p:pic>
          <p:nvPicPr>
            <p:cNvPr id="250" name="Google Shape;250;p33" descr="image4.png"/>
            <p:cNvPicPr preferRelativeResize="0"/>
            <p:nvPr/>
          </p:nvPicPr>
          <p:blipFill rotWithShape="1">
            <a:blip r:embed="rId4">
              <a:alphaModFix/>
            </a:blip>
            <a:srcRect l="1813" r="1812"/>
            <a:stretch/>
          </p:blipFill>
          <p:spPr>
            <a:xfrm>
              <a:off x="0" y="0"/>
              <a:ext cx="11142049" cy="87585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33"/>
            <p:cNvSpPr/>
            <p:nvPr/>
          </p:nvSpPr>
          <p:spPr>
            <a:xfrm>
              <a:off x="0" y="8834753"/>
              <a:ext cx="11142049" cy="5430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75F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52575F"/>
                  </a:solidFill>
                  <a:latin typeface="Arial"/>
                  <a:ea typeface="Arial"/>
                  <a:cs typeface="Arial"/>
                  <a:sym typeface="Arial"/>
                </a:rPr>
                <a:t>Caption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>
            <a:spLocks noGrp="1"/>
          </p:cNvSpPr>
          <p:nvPr>
            <p:ph type="body" idx="2"/>
          </p:nvPr>
        </p:nvSpPr>
        <p:spPr>
          <a:xfrm>
            <a:off x="5194300" y="3066439"/>
            <a:ext cx="13995401" cy="443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25400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9300"/>
              <a:buFont typeface="Arial"/>
              <a:buNone/>
            </a:pPr>
            <a:r>
              <a:rPr lang="en-US" sz="9300">
                <a:latin typeface="Arial"/>
                <a:ea typeface="Arial"/>
                <a:cs typeface="Arial"/>
                <a:sym typeface="Arial"/>
              </a:rPr>
              <a:t>Thank you for Listening!!!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 descr="UAT.p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95" t="495" r="494" b="494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571191" y="12956367"/>
            <a:ext cx="8153706" cy="378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Source: https://www.deep-mind.org/2023/03/26/the-universal-approximation-theorem/</a:t>
            </a:r>
            <a:endParaRPr/>
          </a:p>
        </p:txBody>
      </p:sp>
      <p:sp>
        <p:nvSpPr>
          <p:cNvPr id="98" name="Google Shape;98;p20"/>
          <p:cNvSpPr txBox="1"/>
          <p:nvPr/>
        </p:nvSpPr>
        <p:spPr>
          <a:xfrm>
            <a:off x="1292772" y="4291289"/>
            <a:ext cx="7141780" cy="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4000"/>
              <a:buFont typeface="Avenir"/>
              <a:buNone/>
            </a:pPr>
            <a:r>
              <a:rPr lang="en-US" sz="4000" b="0" i="0" u="none" strike="noStrike" cap="none" dirty="0">
                <a:solidFill>
                  <a:srgbClr val="0433FF"/>
                </a:solidFill>
                <a:latin typeface="Avenir"/>
                <a:ea typeface="Avenir"/>
                <a:cs typeface="Avenir"/>
                <a:sym typeface="Avenir"/>
              </a:rPr>
              <a:t>What is a Neural Network?</a:t>
            </a:r>
            <a:endParaRPr dirty="0"/>
          </a:p>
        </p:txBody>
      </p:sp>
      <p:sp>
        <p:nvSpPr>
          <p:cNvPr id="99" name="Google Shape;99;p20"/>
          <p:cNvSpPr txBox="1"/>
          <p:nvPr/>
        </p:nvSpPr>
        <p:spPr>
          <a:xfrm>
            <a:off x="1676535" y="5009434"/>
            <a:ext cx="5943017" cy="61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SzPts val="3300"/>
              <a:buFont typeface="Avenir"/>
              <a:buNone/>
            </a:pPr>
            <a:r>
              <a:rPr lang="en-US" sz="3300" b="0" i="0" u="none" strike="noStrike" cap="none" dirty="0" err="1">
                <a:solidFill>
                  <a:srgbClr val="FF2600"/>
                </a:solidFill>
                <a:latin typeface="Avenir"/>
                <a:ea typeface="Avenir"/>
                <a:cs typeface="Avenir"/>
                <a:sym typeface="Avenir"/>
              </a:rPr>
              <a:t>Ans</a:t>
            </a:r>
            <a:r>
              <a:rPr lang="en-US" sz="3300" b="0" i="0" u="none" strike="noStrike" cap="none" dirty="0">
                <a:solidFill>
                  <a:srgbClr val="FF2600"/>
                </a:solidFill>
                <a:latin typeface="Avenir"/>
                <a:ea typeface="Avenir"/>
                <a:cs typeface="Avenir"/>
                <a:sym typeface="Avenir"/>
              </a:rPr>
              <a:t>:  function </a:t>
            </a:r>
            <a:r>
              <a:rPr lang="en-US" sz="3300" b="0" i="0" u="none" strike="noStrike" cap="none" dirty="0" err="1">
                <a:solidFill>
                  <a:srgbClr val="FF2600"/>
                </a:solidFill>
                <a:latin typeface="Avenir"/>
                <a:ea typeface="Avenir"/>
                <a:cs typeface="Avenir"/>
                <a:sym typeface="Avenir"/>
              </a:rPr>
              <a:t>approximator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/>
        </p:nvSpPr>
        <p:spPr>
          <a:xfrm>
            <a:off x="541660" y="554483"/>
            <a:ext cx="3355341" cy="80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SzPts val="4000"/>
              <a:buFont typeface="Avenir"/>
              <a:buNone/>
            </a:pPr>
            <a:r>
              <a:rPr lang="en-US" sz="4000" b="0" i="0" u="none" strike="noStrike" cap="none">
                <a:solidFill>
                  <a:srgbClr val="FF2600"/>
                </a:solidFill>
                <a:latin typeface="Avenir"/>
                <a:ea typeface="Avenir"/>
                <a:cs typeface="Avenir"/>
                <a:sym typeface="Avenir"/>
              </a:rPr>
              <a:t>Can AI do Physics?</a:t>
            </a:r>
            <a:endParaRPr/>
          </a:p>
        </p:txBody>
      </p:sp>
      <p:sp>
        <p:nvSpPr>
          <p:cNvPr id="105" name="Google Shape;105;p21"/>
          <p:cNvSpPr txBox="1"/>
          <p:nvPr/>
        </p:nvSpPr>
        <p:spPr>
          <a:xfrm>
            <a:off x="512735" y="1494554"/>
            <a:ext cx="14304773" cy="80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4000"/>
              <a:buFont typeface="Avenir"/>
              <a:buNone/>
            </a:pPr>
            <a:r>
              <a:rPr lang="en-US" sz="4000" b="0" i="0" u="none" strike="noStrike" cap="none">
                <a:solidFill>
                  <a:srgbClr val="52575F"/>
                </a:solidFill>
                <a:latin typeface="Avenir"/>
                <a:ea typeface="Avenir"/>
                <a:cs typeface="Avenir"/>
                <a:sym typeface="Avenir"/>
              </a:rPr>
              <a:t>Specifically, can it approximate the solution to PDE or ODE, given sufficient data?</a:t>
            </a:r>
            <a:endParaRPr/>
          </a:p>
        </p:txBody>
      </p:sp>
      <p:sp>
        <p:nvSpPr>
          <p:cNvPr id="106" name="Google Shape;106;p21"/>
          <p:cNvSpPr txBox="1"/>
          <p:nvPr/>
        </p:nvSpPr>
        <p:spPr>
          <a:xfrm>
            <a:off x="932151" y="2854819"/>
            <a:ext cx="7720585" cy="76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1D damped harmonic oscillator</a:t>
            </a:r>
            <a:endParaRPr/>
          </a:p>
        </p:txBody>
      </p:sp>
      <p:pic>
        <p:nvPicPr>
          <p:cNvPr id="107" name="Google Shape;107;p21" descr="oscillator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999" y="4521335"/>
            <a:ext cx="10096501" cy="408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 descr="n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01459" y="3499573"/>
            <a:ext cx="9621468" cy="525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 descr="Screenshot 2024-04-22 at 9.13.22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35721" y="9681106"/>
            <a:ext cx="4313446" cy="145806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16767320" y="9964226"/>
            <a:ext cx="2259275" cy="82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13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NN  </a:t>
            </a:r>
            <a:r>
              <a:rPr lang="en-US" sz="26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36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13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solution </a:t>
            </a:r>
            <a:r>
              <a:rPr lang="en-US" sz="27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??</a:t>
            </a:r>
            <a:endParaRPr/>
          </a:p>
        </p:txBody>
      </p:sp>
      <p:sp>
        <p:nvSpPr>
          <p:cNvPr id="111" name="Google Shape;111;p21"/>
          <p:cNvSpPr txBox="1"/>
          <p:nvPr/>
        </p:nvSpPr>
        <p:spPr>
          <a:xfrm>
            <a:off x="742323" y="12760946"/>
            <a:ext cx="12497881" cy="47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Source: https://benmoseley.blog/my-research/so-what-is-a-physics-informed-neural-network/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541660" y="554483"/>
            <a:ext cx="4178301" cy="80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4000"/>
              <a:buFont typeface="Avenir"/>
              <a:buNone/>
            </a:pPr>
            <a:r>
              <a:rPr lang="en-US" sz="4000" b="0" i="0" u="none" strike="noStrike" cap="none">
                <a:solidFill>
                  <a:srgbClr val="0433FF"/>
                </a:solidFill>
                <a:latin typeface="Avenir"/>
                <a:ea typeface="Avenir"/>
                <a:cs typeface="Avenir"/>
                <a:sym typeface="Avenir"/>
              </a:rPr>
              <a:t>‘Naive’ Neural Network</a:t>
            </a:r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541660" y="6657715"/>
            <a:ext cx="6207761" cy="80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4000"/>
              <a:buFont typeface="Avenir"/>
              <a:buNone/>
            </a:pPr>
            <a:r>
              <a:rPr lang="en-US" sz="4000" b="0" i="0" u="none" strike="noStrike" cap="none">
                <a:solidFill>
                  <a:srgbClr val="0433FF"/>
                </a:solidFill>
                <a:latin typeface="Avenir"/>
                <a:ea typeface="Avenir"/>
                <a:cs typeface="Avenir"/>
                <a:sym typeface="Avenir"/>
              </a:rPr>
              <a:t>‘Physics Informed’ Neural Network</a:t>
            </a:r>
            <a:endParaRPr/>
          </a:p>
        </p:txBody>
      </p:sp>
      <p:pic>
        <p:nvPicPr>
          <p:cNvPr id="118" name="Google Shape;118;p22" descr="pinn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761" y="8388146"/>
            <a:ext cx="12115801" cy="416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 descr="nn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783" y="1807648"/>
            <a:ext cx="11709401" cy="416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 descr="pi-loss.sv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84599" y="8935228"/>
            <a:ext cx="6551622" cy="214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 descr="loss.sv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141080" y="2981737"/>
            <a:ext cx="7438659" cy="14459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22"/>
          <p:cNvCxnSpPr/>
          <p:nvPr/>
        </p:nvCxnSpPr>
        <p:spPr>
          <a:xfrm>
            <a:off x="16177302" y="11424124"/>
            <a:ext cx="5800750" cy="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3" name="Google Shape;123;p22"/>
          <p:cNvSpPr txBox="1"/>
          <p:nvPr/>
        </p:nvSpPr>
        <p:spPr>
          <a:xfrm>
            <a:off x="17781759" y="11619822"/>
            <a:ext cx="2457004" cy="50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8101"/>
              </a:buClr>
              <a:buSzPts val="2700"/>
              <a:buFont typeface="Arial Rounded"/>
              <a:buNone/>
            </a:pPr>
            <a:r>
              <a:rPr lang="en-US" sz="2700" b="1" i="0" u="none" strike="noStrike" cap="none">
                <a:solidFill>
                  <a:srgbClr val="E08101"/>
                </a:solidFill>
                <a:latin typeface="Arial Rounded"/>
                <a:ea typeface="Arial Rounded"/>
                <a:cs typeface="Arial Rounded"/>
                <a:sym typeface="Arial Rounded"/>
              </a:rPr>
              <a:t>“physics loss”</a:t>
            </a:r>
            <a:endParaRPr/>
          </a:p>
        </p:txBody>
      </p:sp>
      <p:cxnSp>
        <p:nvCxnSpPr>
          <p:cNvPr id="124" name="Google Shape;124;p22"/>
          <p:cNvCxnSpPr/>
          <p:nvPr/>
        </p:nvCxnSpPr>
        <p:spPr>
          <a:xfrm>
            <a:off x="16109886" y="4655611"/>
            <a:ext cx="5800750" cy="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5" name="Google Shape;125;p22"/>
          <p:cNvSpPr txBox="1"/>
          <p:nvPr/>
        </p:nvSpPr>
        <p:spPr>
          <a:xfrm>
            <a:off x="17714343" y="4851309"/>
            <a:ext cx="1960067" cy="50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8101"/>
              </a:buClr>
              <a:buSzPts val="2700"/>
              <a:buFont typeface="Arial Rounded"/>
              <a:buNone/>
            </a:pPr>
            <a:r>
              <a:rPr lang="en-US" sz="2700" b="1" i="0" u="none" strike="noStrike" cap="none">
                <a:solidFill>
                  <a:srgbClr val="E08101"/>
                </a:solidFill>
                <a:latin typeface="Arial Rounded"/>
                <a:ea typeface="Arial Rounded"/>
                <a:cs typeface="Arial Rounded"/>
                <a:sym typeface="Arial Rounded"/>
              </a:rPr>
              <a:t>“Data loss”</a:t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742323" y="12760946"/>
            <a:ext cx="12497881" cy="47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Source: https://benmoseley.blog/my-research/so-what-is-a-physics-informed-neural-network/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/>
        </p:nvSpPr>
        <p:spPr>
          <a:xfrm>
            <a:off x="673205" y="8764424"/>
            <a:ext cx="10597034" cy="163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Find λ that best describes observations u (ti; xj) (Learning, system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identification, or data-driven discovery of PDEs)</a:t>
            </a: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541660" y="597871"/>
            <a:ext cx="10161525" cy="80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4000"/>
              <a:buFont typeface="Avenir"/>
              <a:buNone/>
            </a:pPr>
            <a:r>
              <a:rPr lang="en-US" sz="4000" b="0" i="0" u="none" strike="noStrike" cap="none">
                <a:solidFill>
                  <a:srgbClr val="0433FF"/>
                </a:solidFill>
                <a:latin typeface="Avenir"/>
                <a:ea typeface="Avenir"/>
                <a:cs typeface="Avenir"/>
                <a:sym typeface="Avenir"/>
              </a:rPr>
              <a:t>Physics Informed Neural Network (PINNs) can solve PDEs</a:t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613974" y="2863985"/>
            <a:ext cx="3230881" cy="80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SzPts val="4000"/>
              <a:buFont typeface="Avenir"/>
              <a:buNone/>
            </a:pPr>
            <a:r>
              <a:rPr lang="en-US" sz="4000" b="0" i="0" u="none" strike="noStrike" cap="none">
                <a:solidFill>
                  <a:srgbClr val="FF2600"/>
                </a:solidFill>
                <a:latin typeface="Avenir"/>
                <a:ea typeface="Avenir"/>
                <a:cs typeface="Avenir"/>
                <a:sym typeface="Avenir"/>
              </a:rPr>
              <a:t>Forward Problem </a:t>
            </a:r>
            <a:endParaRPr/>
          </a:p>
        </p:txBody>
      </p:sp>
      <p:sp>
        <p:nvSpPr>
          <p:cNvPr id="134" name="Google Shape;134;p23"/>
          <p:cNvSpPr txBox="1"/>
          <p:nvPr/>
        </p:nvSpPr>
        <p:spPr>
          <a:xfrm>
            <a:off x="613974" y="7068672"/>
            <a:ext cx="3230881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SzPts val="4000"/>
              <a:buFont typeface="Avenir"/>
              <a:buNone/>
            </a:pPr>
            <a:r>
              <a:rPr lang="en-US" sz="4000" b="0" i="0" u="none" strike="noStrike" cap="none" dirty="0" smtClean="0">
                <a:solidFill>
                  <a:srgbClr val="FF2600"/>
                </a:solidFill>
                <a:latin typeface="Avenir"/>
                <a:ea typeface="Avenir"/>
                <a:cs typeface="Avenir"/>
                <a:sym typeface="Avenir"/>
              </a:rPr>
              <a:t>Inverse </a:t>
            </a:r>
            <a:r>
              <a:rPr lang="en-US" sz="4000" b="0" i="0" u="none" strike="noStrike" cap="none" dirty="0">
                <a:solidFill>
                  <a:srgbClr val="FF2600"/>
                </a:solidFill>
                <a:latin typeface="Avenir"/>
                <a:ea typeface="Avenir"/>
                <a:cs typeface="Avenir"/>
                <a:sym typeface="Avenir"/>
              </a:rPr>
              <a:t>Problem </a:t>
            </a:r>
            <a:endParaRPr dirty="0"/>
          </a:p>
        </p:txBody>
      </p:sp>
      <p:sp>
        <p:nvSpPr>
          <p:cNvPr id="135" name="Google Shape;135;p23"/>
          <p:cNvSpPr txBox="1"/>
          <p:nvPr/>
        </p:nvSpPr>
        <p:spPr>
          <a:xfrm>
            <a:off x="613287" y="4182119"/>
            <a:ext cx="10716870" cy="270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Given λ what is u(t; x) (Inference, filtering and smoothing or simply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data-driven solutions of PDEs)</a:t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15229221" y="12223956"/>
            <a:ext cx="8201984" cy="86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Source: Mücke, Nikolaj &amp; Sanderse, Benjamin &amp; Bohté, Sander &amp; Oosterlee, Cornelis. (2021). Markov Chain Generative Adversarial Neural Networks for Solving Bayesian Inverse Problems in Physics Applications. </a:t>
            </a:r>
            <a:endParaRPr/>
          </a:p>
        </p:txBody>
      </p:sp>
      <p:pic>
        <p:nvPicPr>
          <p:cNvPr id="137" name="Google Shape;137;p23" descr="Left-overview-of-the-forward-problem-and-the-inverse-problem-The-parameters-of-interest.png"/>
          <p:cNvPicPr preferRelativeResize="0"/>
          <p:nvPr/>
        </p:nvPicPr>
        <p:blipFill rotWithShape="1">
          <a:blip r:embed="rId3">
            <a:alphaModFix/>
          </a:blip>
          <a:srcRect r="71752"/>
          <a:stretch/>
        </p:blipFill>
        <p:spPr>
          <a:xfrm>
            <a:off x="15667461" y="1572220"/>
            <a:ext cx="6281970" cy="1057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/>
        </p:nvSpPr>
        <p:spPr>
          <a:xfrm>
            <a:off x="613974" y="5697848"/>
            <a:ext cx="1285895" cy="80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4000"/>
              <a:buFont typeface="Avenir"/>
              <a:buNone/>
            </a:pPr>
            <a:r>
              <a:rPr lang="en-US" sz="4000" b="0" i="0" u="none" strike="noStrike" cap="none">
                <a:solidFill>
                  <a:srgbClr val="0433FF"/>
                </a:solidFill>
                <a:latin typeface="Avenir"/>
                <a:ea typeface="Avenir"/>
                <a:cs typeface="Avenir"/>
                <a:sym typeface="Avenir"/>
              </a:rPr>
              <a:t>But</a:t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613974" y="6910515"/>
            <a:ext cx="11920221" cy="63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PINNs struggle to  approximate discontinuous solutions of PDEs.</a:t>
            </a:r>
            <a:endParaRPr/>
          </a:p>
        </p:txBody>
      </p:sp>
      <p:pic>
        <p:nvPicPr>
          <p:cNvPr id="144" name="Google Shape;144;p24" descr="Screenshot 2024-04-22 at 10.09.57 AM.png"/>
          <p:cNvPicPr preferRelativeResize="0"/>
          <p:nvPr/>
        </p:nvPicPr>
        <p:blipFill rotWithShape="1">
          <a:blip r:embed="rId3">
            <a:alphaModFix/>
          </a:blip>
          <a:srcRect l="5981" t="12555" r="1099" b="5721"/>
          <a:stretch/>
        </p:blipFill>
        <p:spPr>
          <a:xfrm>
            <a:off x="12193400" y="123700"/>
            <a:ext cx="11658998" cy="559417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613973" y="8443338"/>
            <a:ext cx="2097695" cy="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4000"/>
              <a:buFont typeface="Avenir"/>
              <a:buNone/>
            </a:pPr>
            <a:r>
              <a:rPr lang="en-US" sz="4000" b="0" i="0" u="none" strike="noStrike" cap="none" dirty="0">
                <a:solidFill>
                  <a:srgbClr val="0433FF"/>
                </a:solidFill>
                <a:latin typeface="Avenir"/>
                <a:ea typeface="Avenir"/>
                <a:cs typeface="Avenir"/>
                <a:sym typeface="Avenir"/>
              </a:rPr>
              <a:t>Because</a:t>
            </a:r>
            <a:endParaRPr dirty="0"/>
          </a:p>
        </p:txBody>
      </p:sp>
      <p:sp>
        <p:nvSpPr>
          <p:cNvPr id="146" name="Google Shape;146;p24"/>
          <p:cNvSpPr txBox="1"/>
          <p:nvPr/>
        </p:nvSpPr>
        <p:spPr>
          <a:xfrm>
            <a:off x="527198" y="723501"/>
            <a:ext cx="1853395" cy="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4000"/>
              <a:buFont typeface="Avenir"/>
              <a:buNone/>
            </a:pPr>
            <a:r>
              <a:rPr lang="en-US" sz="4000" b="0" i="0" u="none" strike="noStrike" cap="none" dirty="0">
                <a:solidFill>
                  <a:srgbClr val="0433FF"/>
                </a:solidFill>
                <a:latin typeface="Avenir"/>
                <a:ea typeface="Avenir"/>
                <a:cs typeface="Avenir"/>
                <a:sym typeface="Avenir"/>
              </a:rPr>
              <a:t>Want to</a:t>
            </a:r>
            <a:endParaRPr dirty="0"/>
          </a:p>
        </p:txBody>
      </p:sp>
      <p:sp>
        <p:nvSpPr>
          <p:cNvPr id="147" name="Google Shape;147;p24"/>
          <p:cNvSpPr txBox="1"/>
          <p:nvPr/>
        </p:nvSpPr>
        <p:spPr>
          <a:xfrm>
            <a:off x="498272" y="1767151"/>
            <a:ext cx="10410039" cy="63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solve </a:t>
            </a:r>
            <a:r>
              <a:rPr lang="en-US" sz="3200" b="1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hyperbolic PDEs</a:t>
            </a:r>
            <a:r>
              <a:rPr lang="en-US" sz="32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 or hyperbolic conservation laws</a:t>
            </a:r>
            <a:endParaRPr/>
          </a:p>
        </p:txBody>
      </p:sp>
      <p:sp>
        <p:nvSpPr>
          <p:cNvPr id="148" name="Google Shape;148;p24"/>
          <p:cNvSpPr txBox="1"/>
          <p:nvPr/>
        </p:nvSpPr>
        <p:spPr>
          <a:xfrm>
            <a:off x="527198" y="3186713"/>
            <a:ext cx="2011050" cy="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4000"/>
              <a:buFont typeface="Avenir"/>
              <a:buNone/>
            </a:pPr>
            <a:r>
              <a:rPr lang="en-US" sz="4000" b="0" i="0" u="none" strike="noStrike" cap="none" dirty="0">
                <a:solidFill>
                  <a:srgbClr val="0433FF"/>
                </a:solidFill>
                <a:latin typeface="Avenir"/>
                <a:ea typeface="Avenir"/>
                <a:cs typeface="Avenir"/>
                <a:sym typeface="Avenir"/>
              </a:rPr>
              <a:t>Whose </a:t>
            </a:r>
            <a:endParaRPr dirty="0"/>
          </a:p>
        </p:txBody>
      </p:sp>
      <p:sp>
        <p:nvSpPr>
          <p:cNvPr id="149" name="Google Shape;149;p24"/>
          <p:cNvSpPr txBox="1"/>
          <p:nvPr/>
        </p:nvSpPr>
        <p:spPr>
          <a:xfrm>
            <a:off x="527198" y="4418377"/>
            <a:ext cx="10651846" cy="63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Solutions are often </a:t>
            </a:r>
            <a:r>
              <a:rPr lang="en-US" sz="3200" b="1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discontinuous</a:t>
            </a:r>
            <a:r>
              <a:rPr lang="en-US" sz="32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sz="3200" b="1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non-differentiable</a:t>
            </a:r>
            <a:endParaRPr/>
          </a:p>
        </p:txBody>
      </p:sp>
      <p:sp>
        <p:nvSpPr>
          <p:cNvPr id="150" name="Google Shape;150;p24"/>
          <p:cNvSpPr txBox="1"/>
          <p:nvPr/>
        </p:nvSpPr>
        <p:spPr>
          <a:xfrm>
            <a:off x="700749" y="9800918"/>
            <a:ext cx="11084257" cy="63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Deep Learning frameworks use </a:t>
            </a:r>
            <a:r>
              <a:rPr lang="en-US" sz="3200" b="1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Automatic Differentiation</a:t>
            </a:r>
            <a:endParaRPr/>
          </a:p>
        </p:txBody>
      </p:sp>
      <p:sp>
        <p:nvSpPr>
          <p:cNvPr id="151" name="Google Shape;151;p24"/>
          <p:cNvSpPr txBox="1"/>
          <p:nvPr/>
        </p:nvSpPr>
        <p:spPr>
          <a:xfrm>
            <a:off x="541660" y="11854681"/>
            <a:ext cx="22829217" cy="116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differentiate the neural network with respect to the governing PDE, may not consistently resolve discontinuities that arise in solutions to hyperbolic conservation laws.</a:t>
            </a:r>
            <a:endParaRPr/>
          </a:p>
        </p:txBody>
      </p:sp>
      <p:sp>
        <p:nvSpPr>
          <p:cNvPr id="152" name="Google Shape;152;p24"/>
          <p:cNvSpPr txBox="1"/>
          <p:nvPr/>
        </p:nvSpPr>
        <p:spPr>
          <a:xfrm>
            <a:off x="613974" y="10743217"/>
            <a:ext cx="1573114" cy="80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4000"/>
              <a:buFont typeface="Avenir"/>
              <a:buNone/>
            </a:pPr>
            <a:r>
              <a:rPr lang="en-US" sz="4000" b="0" i="0" u="none" strike="noStrike" cap="none">
                <a:solidFill>
                  <a:srgbClr val="0433FF"/>
                </a:solidFill>
                <a:latin typeface="Avenir"/>
                <a:ea typeface="Avenir"/>
                <a:cs typeface="Avenir"/>
                <a:sym typeface="Avenir"/>
              </a:rPr>
              <a:t>Which</a:t>
            </a:r>
            <a:endParaRPr/>
          </a:p>
        </p:txBody>
      </p:sp>
      <p:pic>
        <p:nvPicPr>
          <p:cNvPr id="153" name="Google Shape;153;p24" descr="Screenshot 2024-04-22 at 10.33.17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94220" y="7650733"/>
            <a:ext cx="7835901" cy="139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17182322" y="9370929"/>
            <a:ext cx="2659698" cy="473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SzPts val="2500"/>
              <a:buFont typeface="Helvetica Neue"/>
              <a:buNone/>
            </a:pPr>
            <a:r>
              <a:rPr lang="en-US" sz="2500" b="1" i="0" u="none" strike="noStrike" cap="none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Hyperbolic PDEs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16681959" y="5971786"/>
            <a:ext cx="3255456" cy="353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Solution to Sod Shock-Tube Problem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 descr="PINN_schematic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3501" y="1194173"/>
            <a:ext cx="7653100" cy="1132765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10058073" y="1677741"/>
            <a:ext cx="13213272" cy="69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PDE Loss</a:t>
            </a:r>
            <a:r>
              <a:rPr lang="en-US" sz="35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 is problematic since it uses automatic differentiation</a:t>
            </a:r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10106109" y="3977299"/>
            <a:ext cx="2183449" cy="69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Solution?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10144849" y="5603056"/>
            <a:ext cx="12620308" cy="175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500"/>
              <a:buFont typeface="Helvetica Neue"/>
              <a:buNone/>
            </a:pPr>
            <a:r>
              <a:rPr lang="en-US" sz="3500" b="0" i="0" u="none" strike="noStrike" cap="none">
                <a:solidFill>
                  <a:srgbClr val="5257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central schemes (Finite Volume Methods) with Flux limiting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52575F"/>
              </a:buClr>
              <a:buSzPts val="3500"/>
              <a:buFont typeface="Helvetica Neue"/>
              <a:buNone/>
            </a:pPr>
            <a:r>
              <a:rPr lang="en-US" sz="3500" b="0" i="0" u="none" strike="noStrike" cap="none">
                <a:solidFill>
                  <a:srgbClr val="5257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approximate the PDE and then use this </a:t>
            </a:r>
            <a:r>
              <a:rPr lang="en-US" sz="3500" b="1" i="0" u="none" strike="noStrike" cap="none">
                <a:solidFill>
                  <a:srgbClr val="5257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 Loss</a:t>
            </a:r>
            <a:endParaRPr/>
          </a:p>
        </p:txBody>
      </p:sp>
      <p:pic>
        <p:nvPicPr>
          <p:cNvPr id="164" name="Google Shape;164;p25" descr="Screenshot 2024-04-22 at 10.54.16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52667" y="8169557"/>
            <a:ext cx="5676901" cy="153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 descr="Screenshot 2024-04-22 at 10.55.55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86017" y="10416915"/>
            <a:ext cx="5410201" cy="140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 descr="Screenshot 2024-04-22 at 10.54.16 AM.png"/>
          <p:cNvPicPr preferRelativeResize="0"/>
          <p:nvPr/>
        </p:nvPicPr>
        <p:blipFill rotWithShape="1">
          <a:blip r:embed="rId4">
            <a:alphaModFix/>
          </a:blip>
          <a:srcRect l="82124"/>
          <a:stretch/>
        </p:blipFill>
        <p:spPr>
          <a:xfrm>
            <a:off x="19294520" y="10353415"/>
            <a:ext cx="1014792" cy="153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 descr="Screenshot 2024-04-22 at 10.57.59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63213" y="1150728"/>
            <a:ext cx="4826001" cy="657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16621335" y="8225942"/>
            <a:ext cx="4909757" cy="353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Source: https://en.m.wikipedia.org/wiki/MUSCL_scheme</a:t>
            </a:r>
            <a:endParaRPr/>
          </a:p>
        </p:txBody>
      </p:sp>
      <p:pic>
        <p:nvPicPr>
          <p:cNvPr id="173" name="Google Shape;173;p26" descr="Screenshot 2024-04-22 at 11.00.36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802" y="1584065"/>
            <a:ext cx="12260402" cy="22550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541660" y="597871"/>
            <a:ext cx="7509765" cy="80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4000"/>
              <a:buFont typeface="Avenir"/>
              <a:buNone/>
            </a:pPr>
            <a:r>
              <a:rPr lang="en-US" sz="4000" b="0" i="0" u="none" strike="noStrike" cap="none">
                <a:solidFill>
                  <a:srgbClr val="0433FF"/>
                </a:solidFill>
                <a:latin typeface="Avenir"/>
                <a:ea typeface="Avenir"/>
                <a:cs typeface="Avenir"/>
                <a:sym typeface="Avenir"/>
              </a:rPr>
              <a:t>Finite Volume Methods with Flux Limiting</a:t>
            </a:r>
            <a:endParaRPr/>
          </a:p>
        </p:txBody>
      </p:sp>
      <p:pic>
        <p:nvPicPr>
          <p:cNvPr id="175" name="Google Shape;175;p26" descr="Screenshot 2024-04-22 at 11.01.55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0238" y="4025178"/>
            <a:ext cx="14738348" cy="479019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541660" y="9141401"/>
            <a:ext cx="6757417" cy="80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4000"/>
              <a:buFont typeface="Avenir"/>
              <a:buNone/>
            </a:pPr>
            <a:r>
              <a:rPr lang="en-US" sz="4000" b="0" i="0" u="none" strike="noStrike" cap="none">
                <a:solidFill>
                  <a:srgbClr val="0433FF"/>
                </a:solidFill>
                <a:latin typeface="Avenir"/>
                <a:ea typeface="Avenir"/>
                <a:cs typeface="Avenir"/>
                <a:sym typeface="Avenir"/>
              </a:rPr>
              <a:t>Kurganov and Tadmor central scheme</a:t>
            </a:r>
            <a:endParaRPr/>
          </a:p>
        </p:txBody>
      </p:sp>
      <p:pic>
        <p:nvPicPr>
          <p:cNvPr id="177" name="Google Shape;177;p26" descr="Screenshot 2024-04-22 at 11.08.55 AM.png"/>
          <p:cNvPicPr preferRelativeResize="0"/>
          <p:nvPr/>
        </p:nvPicPr>
        <p:blipFill rotWithShape="1">
          <a:blip r:embed="rId6">
            <a:alphaModFix/>
          </a:blip>
          <a:srcRect t="7936" b="60613"/>
          <a:stretch/>
        </p:blipFill>
        <p:spPr>
          <a:xfrm>
            <a:off x="505469" y="10552106"/>
            <a:ext cx="11232655" cy="184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 descr="Screenshot 2024-04-22 at 11.08.55 AM.png"/>
          <p:cNvPicPr preferRelativeResize="0"/>
          <p:nvPr/>
        </p:nvPicPr>
        <p:blipFill rotWithShape="1">
          <a:blip r:embed="rId6">
            <a:alphaModFix/>
          </a:blip>
          <a:srcRect l="58" t="41222" r="57" b="504"/>
          <a:stretch/>
        </p:blipFill>
        <p:spPr>
          <a:xfrm>
            <a:off x="11583846" y="9425886"/>
            <a:ext cx="11232655" cy="3426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/>
        </p:nvSpPr>
        <p:spPr>
          <a:xfrm>
            <a:off x="541660" y="626797"/>
            <a:ext cx="8730997" cy="80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4000"/>
              <a:buFont typeface="Avenir"/>
              <a:buNone/>
            </a:pPr>
            <a:r>
              <a:rPr lang="en-US" sz="4000" b="0" i="0" u="none" strike="noStrike" cap="none">
                <a:solidFill>
                  <a:srgbClr val="0433FF"/>
                </a:solidFill>
                <a:latin typeface="Avenir"/>
                <a:ea typeface="Avenir"/>
                <a:cs typeface="Avenir"/>
                <a:sym typeface="Avenir"/>
              </a:rPr>
              <a:t>Finite Volume Physics Informed Neural Networks</a:t>
            </a:r>
            <a:endParaRPr/>
          </a:p>
        </p:txBody>
      </p:sp>
      <p:pic>
        <p:nvPicPr>
          <p:cNvPr id="184" name="Google Shape;184;p27" descr="Screenshot 2024-04-22 at 11.14.0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018" y="7352610"/>
            <a:ext cx="12843466" cy="468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 descr="Screenshot 2024-04-22 at 11.21.20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14" y="2178524"/>
            <a:ext cx="10502901" cy="96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3926538" y="3226794"/>
            <a:ext cx="2080123" cy="51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8101"/>
              </a:buClr>
              <a:buSzPts val="2700"/>
              <a:buFont typeface="Arial Rounded"/>
              <a:buNone/>
            </a:pPr>
            <a:r>
              <a:rPr lang="en-US" sz="2700" b="1" i="0" u="none" strike="noStrike" cap="none" dirty="0">
                <a:solidFill>
                  <a:srgbClr val="E08101"/>
                </a:solidFill>
                <a:latin typeface="Arial Rounded"/>
                <a:ea typeface="Arial Rounded"/>
                <a:cs typeface="Arial Rounded"/>
                <a:sym typeface="Arial Rounded"/>
              </a:rPr>
              <a:t>“DIFF loss”</a:t>
            </a:r>
            <a:endParaRPr dirty="0"/>
          </a:p>
        </p:txBody>
      </p:sp>
      <p:sp>
        <p:nvSpPr>
          <p:cNvPr id="187" name="Google Shape;187;p27"/>
          <p:cNvSpPr txBox="1"/>
          <p:nvPr/>
        </p:nvSpPr>
        <p:spPr>
          <a:xfrm>
            <a:off x="729675" y="5702075"/>
            <a:ext cx="2410631" cy="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4000"/>
              <a:buFont typeface="Avenir"/>
              <a:buNone/>
            </a:pPr>
            <a:r>
              <a:rPr lang="en-US" sz="4000" b="0" i="0" u="none" strike="noStrike" cap="none" dirty="0">
                <a:solidFill>
                  <a:srgbClr val="0433FF"/>
                </a:solidFill>
                <a:latin typeface="Avenir"/>
                <a:ea typeface="Avenir"/>
                <a:cs typeface="Avenir"/>
                <a:sym typeface="Avenir"/>
              </a:rPr>
              <a:t>Algorithm</a:t>
            </a:r>
            <a:endParaRPr dirty="0"/>
          </a:p>
        </p:txBody>
      </p:sp>
      <p:pic>
        <p:nvPicPr>
          <p:cNvPr id="188" name="Google Shape;188;p27" descr="Screenshot 2024-04-22 at 11.24.06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28179" y="1256576"/>
            <a:ext cx="11671301" cy="601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16537333" y="7577138"/>
            <a:ext cx="4505517" cy="353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Solution to Sod Shock-Tube Problem with FV-PINNs</a:t>
            </a:r>
            <a:endParaRPr/>
          </a:p>
        </p:txBody>
      </p:sp>
      <p:sp>
        <p:nvSpPr>
          <p:cNvPr id="190" name="Google Shape;190;p27"/>
          <p:cNvSpPr/>
          <p:nvPr/>
        </p:nvSpPr>
        <p:spPr>
          <a:xfrm>
            <a:off x="13973254" y="5560295"/>
            <a:ext cx="1264336" cy="3536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5257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14154838" y="5664892"/>
            <a:ext cx="901168" cy="28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FV-PINNs</a:t>
            </a:r>
            <a:endParaRPr/>
          </a:p>
        </p:txBody>
      </p:sp>
      <p:sp>
        <p:nvSpPr>
          <p:cNvPr id="192" name="Google Shape;192;p27"/>
          <p:cNvSpPr/>
          <p:nvPr/>
        </p:nvSpPr>
        <p:spPr>
          <a:xfrm>
            <a:off x="13973254" y="5343355"/>
            <a:ext cx="1264336" cy="3536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5257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14154838" y="5331761"/>
            <a:ext cx="656769" cy="376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Exact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8_MinimalistLight">
  <a:themeElements>
    <a:clrScheme name="38_MinimalistLight">
      <a:dk1>
        <a:srgbClr val="53585F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8_MinimalistLight">
  <a:themeElements>
    <a:clrScheme name="38_Minimalist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Microsoft Office PowerPoint</Application>
  <PresentationFormat>Custom</PresentationFormat>
  <Paragraphs>66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Avenir</vt:lpstr>
      <vt:lpstr>Inter</vt:lpstr>
      <vt:lpstr>Arial</vt:lpstr>
      <vt:lpstr>Lemon</vt:lpstr>
      <vt:lpstr>Helvetica Neue</vt:lpstr>
      <vt:lpstr>Arial Rounded</vt:lpstr>
      <vt:lpstr>Humnst777 BT</vt:lpstr>
      <vt:lpstr>38_MinimalistLight</vt:lpstr>
      <vt:lpstr>Physics-Informed Neural Networks for Hyperbolic Conservation Laws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Physics-Informed Neural Networks for Hyperbolic Conservation Laws</dc:title>
  <cp:lastModifiedBy>Microsoft account</cp:lastModifiedBy>
  <cp:revision>1</cp:revision>
  <dcterms:modified xsi:type="dcterms:W3CDTF">2024-04-24T05:26:37Z</dcterms:modified>
</cp:coreProperties>
</file>